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92" r:id="rId3"/>
    <p:sldId id="294" r:id="rId4"/>
    <p:sldId id="293" r:id="rId5"/>
    <p:sldId id="296" r:id="rId6"/>
    <p:sldId id="295" r:id="rId7"/>
    <p:sldId id="291" r:id="rId8"/>
    <p:sldId id="297" r:id="rId9"/>
    <p:sldId id="301" r:id="rId10"/>
    <p:sldId id="298" r:id="rId11"/>
    <p:sldId id="300" r:id="rId12"/>
    <p:sldId id="290" r:id="rId13"/>
    <p:sldId id="284" r:id="rId14"/>
  </p:sldIdLst>
  <p:sldSz cx="9144000" cy="6858000" type="screen4x3"/>
  <p:notesSz cx="6794500" cy="99314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754"/>
    <a:srgbClr val="FFFF00"/>
    <a:srgbClr val="FDBB31"/>
    <a:srgbClr val="235971"/>
    <a:srgbClr val="C1D4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217" autoAdjust="0"/>
    <p:restoredTop sz="72787" autoAdjust="0"/>
  </p:normalViewPr>
  <p:slideViewPr>
    <p:cSldViewPr showGuides="1">
      <p:cViewPr>
        <p:scale>
          <a:sx n="77" d="100"/>
          <a:sy n="77" d="100"/>
        </p:scale>
        <p:origin x="-1104" y="-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  <p:sld r:id="rId9" collapse="1"/>
      <p:sld r:id="rId10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_rels/viewProps.xml.rels><?xml version="1.0" encoding="UTF-8" standalone="yes"?>
<Relationships xmlns="http://schemas.openxmlformats.org/package/2006/relationships"><Relationship Id="rId8" Type="http://schemas.openxmlformats.org/officeDocument/2006/relationships/slide" Target="slides/slide9.xml"/><Relationship Id="rId3" Type="http://schemas.openxmlformats.org/officeDocument/2006/relationships/slide" Target="slides/slide4.xml"/><Relationship Id="rId7" Type="http://schemas.openxmlformats.org/officeDocument/2006/relationships/slide" Target="slides/slide8.xml"/><Relationship Id="rId2" Type="http://schemas.openxmlformats.org/officeDocument/2006/relationships/slide" Target="slides/slide3.xml"/><Relationship Id="rId1" Type="http://schemas.openxmlformats.org/officeDocument/2006/relationships/slide" Target="slides/slide2.xml"/><Relationship Id="rId6" Type="http://schemas.openxmlformats.org/officeDocument/2006/relationships/slide" Target="slides/slide7.xml"/><Relationship Id="rId5" Type="http://schemas.openxmlformats.org/officeDocument/2006/relationships/slide" Target="slides/slide6.xml"/><Relationship Id="rId10" Type="http://schemas.openxmlformats.org/officeDocument/2006/relationships/slide" Target="slides/slide11.xml"/><Relationship Id="rId4" Type="http://schemas.openxmlformats.org/officeDocument/2006/relationships/slide" Target="slides/slide5.xml"/><Relationship Id="rId9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813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571" tIns="47786" rIns="95571" bIns="47786" numCol="1" anchor="t" anchorCtr="0" compatLnSpc="1">
            <a:prstTxWarp prst="textNoShape">
              <a:avLst/>
            </a:prstTxWarp>
          </a:bodyPr>
          <a:lstStyle>
            <a:lvl1pPr defTabSz="955675">
              <a:defRPr sz="1300" dirty="0"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8100" y="0"/>
            <a:ext cx="2944813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571" tIns="47786" rIns="95571" bIns="47786" numCol="1" anchor="t" anchorCtr="0" compatLnSpc="1">
            <a:prstTxWarp prst="textNoShape">
              <a:avLst/>
            </a:prstTxWarp>
          </a:bodyPr>
          <a:lstStyle>
            <a:lvl1pPr algn="r" defTabSz="955675">
              <a:defRPr sz="1300" dirty="0"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16388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915988" y="746125"/>
            <a:ext cx="4964112" cy="37226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43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6463"/>
            <a:ext cx="5435600" cy="4468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571" tIns="47786" rIns="95571" bIns="4778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noProof="0" smtClean="0"/>
              <a:t>Click to edit Master text styles</a:t>
            </a:r>
          </a:p>
          <a:p>
            <a:pPr lvl="1"/>
            <a:r>
              <a:rPr lang="en-GB" altLang="en-US" noProof="0" smtClean="0"/>
              <a:t>Second level</a:t>
            </a:r>
          </a:p>
          <a:p>
            <a:pPr lvl="2"/>
            <a:r>
              <a:rPr lang="en-GB" altLang="en-US" noProof="0" smtClean="0"/>
              <a:t>Third level</a:t>
            </a:r>
          </a:p>
          <a:p>
            <a:pPr lvl="3"/>
            <a:r>
              <a:rPr lang="en-GB" altLang="en-US" noProof="0" smtClean="0"/>
              <a:t>Fourth level</a:t>
            </a:r>
          </a:p>
          <a:p>
            <a:pPr lvl="4"/>
            <a:r>
              <a:rPr lang="en-GB" altLang="en-US" noProof="0" smtClean="0"/>
              <a:t>Fifth level</a:t>
            </a:r>
          </a:p>
        </p:txBody>
      </p:sp>
      <p:sp>
        <p:nvSpPr>
          <p:cNvPr id="143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4513"/>
            <a:ext cx="2944813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571" tIns="47786" rIns="95571" bIns="47786" numCol="1" anchor="b" anchorCtr="0" compatLnSpc="1">
            <a:prstTxWarp prst="textNoShape">
              <a:avLst/>
            </a:prstTxWarp>
          </a:bodyPr>
          <a:lstStyle>
            <a:lvl1pPr defTabSz="955675">
              <a:defRPr sz="1300" dirty="0"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143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8100" y="9434513"/>
            <a:ext cx="2944813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571" tIns="47786" rIns="95571" bIns="47786" numCol="1" anchor="b" anchorCtr="0" compatLnSpc="1">
            <a:prstTxWarp prst="textNoShape">
              <a:avLst/>
            </a:prstTxWarp>
          </a:bodyPr>
          <a:lstStyle>
            <a:lvl1pPr algn="r" defTabSz="955675">
              <a:defRPr sz="1300"/>
            </a:lvl1pPr>
          </a:lstStyle>
          <a:p>
            <a:pPr>
              <a:defRPr/>
            </a:pPr>
            <a:fld id="{D771558B-9C7C-4A8D-8BDB-2AED7FD5275E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26936859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1188" y="404813"/>
            <a:ext cx="5757862" cy="1154112"/>
          </a:xfrm>
        </p:spPr>
        <p:txBody>
          <a:bodyPr/>
          <a:lstStyle>
            <a:lvl1pPr>
              <a:defRPr b="1"/>
            </a:lvl1pPr>
          </a:lstStyle>
          <a:p>
            <a:pPr lvl="0"/>
            <a:r>
              <a:rPr lang="en-GB" altLang="en-US" noProof="0" smtClean="0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11188" y="1989138"/>
            <a:ext cx="5761037" cy="13208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en-GB" altLang="en-US" noProof="0" smtClean="0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B306E2-E840-4B49-83E1-60A35A99A20B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250084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068116-8A7F-450E-ACB3-CAAD7C271ED2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2681149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38925" y="620713"/>
            <a:ext cx="2058988" cy="54975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20713"/>
            <a:ext cx="6029325" cy="54975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A24A14-71D2-4641-8622-8AC66E95B763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0494444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A50F5C-2CA6-4B0A-BB2E-DB315258D01E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886198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0344E4-12DD-47B7-A3BB-120A0E6208C9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393930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1592263"/>
            <a:ext cx="40386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9313" y="1592263"/>
            <a:ext cx="40386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3FAEBA-A466-4206-BD49-99DA75DEDF3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118776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18FAA7-3278-4AA9-B969-29AB62B21F4A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1488231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125BEB-8065-433B-B9A1-D22058013BA3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8785269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BA4AC8-FDDE-4943-92A9-19758A4DA9B7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8246348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213A4C-9085-4710-885E-FD03A626FF99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0210998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7810D4-C6A8-4F3B-9A40-76218980A2DB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376275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3597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20713"/>
            <a:ext cx="6707188" cy="86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592263"/>
            <a:ext cx="8229600" cy="4525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text styles</a:t>
            </a:r>
          </a:p>
          <a:p>
            <a:pPr lvl="1"/>
            <a:r>
              <a:rPr lang="en-GB" altLang="en-US" smtClean="0"/>
              <a:t>Second level</a:t>
            </a:r>
          </a:p>
          <a:p>
            <a:pPr lvl="2"/>
            <a:r>
              <a:rPr lang="en-GB" altLang="en-US" smtClean="0"/>
              <a:t>Third level</a:t>
            </a:r>
          </a:p>
          <a:p>
            <a:pPr lvl="3"/>
            <a:r>
              <a:rPr lang="en-GB" altLang="en-US" smtClean="0"/>
              <a:t>Fourth level</a:t>
            </a:r>
          </a:p>
          <a:p>
            <a:pPr lvl="4"/>
            <a:r>
              <a:rPr lang="en-GB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dirty="0"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dirty="0"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949158BD-9069-4B0D-851D-B6275A839DD0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6742113"/>
            <a:ext cx="9144000" cy="115887"/>
          </a:xfrm>
          <a:prstGeom prst="rect">
            <a:avLst/>
          </a:prstGeom>
          <a:solidFill>
            <a:srgbClr val="FDBB31"/>
          </a:solidFill>
          <a:ln w="9525">
            <a:solidFill>
              <a:srgbClr val="FDBB3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en-US" altLang="en-US" dirty="0" smtClean="0"/>
          </a:p>
        </p:txBody>
      </p:sp>
      <p:pic>
        <p:nvPicPr>
          <p:cNvPr id="1032" name="Picture 10" descr="Ocean Signal 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0" y="185738"/>
            <a:ext cx="1863725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C1D4DB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C1D4DB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C1D4DB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C1D4DB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C1D4DB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1D4DB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1D4DB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1D4DB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1D4DB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rgbClr val="C1D4DB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C1D4DB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rgbClr val="C1D4DB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C1D4DB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C1D4DB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C1D4DB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C1D4DB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C1D4DB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C1D4DB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1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8.pn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8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92388" y="441325"/>
            <a:ext cx="4067175" cy="903288"/>
          </a:xfrm>
        </p:spPr>
        <p:txBody>
          <a:bodyPr/>
          <a:lstStyle/>
          <a:p>
            <a:pPr eaLnBrk="1" hangingPunct="1"/>
            <a:r>
              <a:rPr lang="en-GB" altLang="en-US" smtClean="0">
                <a:solidFill>
                  <a:srgbClr val="235971"/>
                </a:solidFill>
              </a:rPr>
              <a:t>M100 / M100X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627313" y="1736725"/>
            <a:ext cx="5976937" cy="111601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GB" altLang="en-US" b="1" smtClean="0">
                <a:solidFill>
                  <a:srgbClr val="235971"/>
                </a:solidFill>
              </a:rPr>
              <a:t>Professional Maritime Survivor Locating Devise</a:t>
            </a:r>
          </a:p>
        </p:txBody>
      </p:sp>
      <p:pic>
        <p:nvPicPr>
          <p:cNvPr id="3076" name="Picture 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338" y="906463"/>
            <a:ext cx="2052637" cy="5151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75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620713"/>
            <a:ext cx="6707187" cy="863600"/>
          </a:xfrm>
        </p:spPr>
        <p:txBody>
          <a:bodyPr/>
          <a:lstStyle/>
          <a:p>
            <a:pPr eaLnBrk="1" hangingPunct="1"/>
            <a:r>
              <a:rPr lang="en-GB" altLang="en-US" smtClean="0"/>
              <a:t>M100 / M100X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6886575" cy="5257800"/>
          </a:xfrm>
        </p:spPr>
        <p:txBody>
          <a:bodyPr/>
          <a:lstStyle/>
          <a:p>
            <a:pPr marL="0" indent="0" eaLnBrk="1" hangingPunct="1">
              <a:buFontTx/>
              <a:buNone/>
              <a:tabLst>
                <a:tab pos="895350" algn="l"/>
              </a:tabLst>
            </a:pPr>
            <a:r>
              <a:rPr lang="en-GB" altLang="en-US" sz="2800" smtClean="0"/>
              <a:t>Professional Man Over Board device incorporating both AIS and 121.5MHz homing beacon</a:t>
            </a:r>
          </a:p>
          <a:p>
            <a:pPr marL="0" indent="0" eaLnBrk="1" hangingPunct="1">
              <a:lnSpc>
                <a:spcPct val="120000"/>
              </a:lnSpc>
              <a:buFontTx/>
              <a:buNone/>
              <a:tabLst>
                <a:tab pos="895350" algn="l"/>
              </a:tabLst>
            </a:pPr>
            <a:r>
              <a:rPr lang="en-GB" altLang="en-US" sz="3600" smtClean="0">
                <a:solidFill>
                  <a:schemeClr val="bg1"/>
                </a:solidFill>
              </a:rPr>
              <a:t>	AIS</a:t>
            </a:r>
          </a:p>
          <a:p>
            <a:pPr marL="0" indent="0" eaLnBrk="1" hangingPunct="1">
              <a:lnSpc>
                <a:spcPct val="120000"/>
              </a:lnSpc>
              <a:buFontTx/>
              <a:buNone/>
              <a:tabLst>
                <a:tab pos="895350" algn="l"/>
              </a:tabLst>
            </a:pPr>
            <a:r>
              <a:rPr lang="en-GB" altLang="en-US" sz="3600" smtClean="0">
                <a:solidFill>
                  <a:schemeClr val="bg1"/>
                </a:solidFill>
              </a:rPr>
              <a:t>	121.5 MHz</a:t>
            </a:r>
          </a:p>
          <a:p>
            <a:pPr marL="0" indent="0" eaLnBrk="1" hangingPunct="1">
              <a:lnSpc>
                <a:spcPct val="120000"/>
              </a:lnSpc>
              <a:buFontTx/>
              <a:buNone/>
              <a:tabLst>
                <a:tab pos="895350" algn="l"/>
              </a:tabLst>
            </a:pPr>
            <a:r>
              <a:rPr lang="en-GB" altLang="en-US" sz="3600" smtClean="0">
                <a:solidFill>
                  <a:schemeClr val="bg1"/>
                </a:solidFill>
              </a:rPr>
              <a:t>	Compact Design</a:t>
            </a:r>
          </a:p>
          <a:p>
            <a:pPr marL="0" indent="0" eaLnBrk="1" hangingPunct="1">
              <a:lnSpc>
                <a:spcPct val="120000"/>
              </a:lnSpc>
              <a:buFontTx/>
              <a:buNone/>
              <a:tabLst>
                <a:tab pos="895350" algn="l"/>
              </a:tabLst>
            </a:pPr>
            <a:r>
              <a:rPr lang="en-GB" altLang="en-US" sz="3600" smtClean="0">
                <a:solidFill>
                  <a:schemeClr val="bg1"/>
                </a:solidFill>
              </a:rPr>
              <a:t>	Automatic Activation</a:t>
            </a:r>
          </a:p>
          <a:p>
            <a:pPr marL="0" indent="0" eaLnBrk="1" hangingPunct="1">
              <a:lnSpc>
                <a:spcPct val="120000"/>
              </a:lnSpc>
              <a:buFontTx/>
              <a:buNone/>
              <a:tabLst>
                <a:tab pos="895350" algn="l"/>
              </a:tabLst>
            </a:pPr>
            <a:r>
              <a:rPr lang="en-GB" altLang="en-US" sz="3600" smtClean="0">
                <a:solidFill>
                  <a:schemeClr val="bg1"/>
                </a:solidFill>
              </a:rPr>
              <a:t>	Simple Lifejacket Integration</a:t>
            </a:r>
          </a:p>
        </p:txBody>
      </p:sp>
      <p:pic>
        <p:nvPicPr>
          <p:cNvPr id="12292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738" y="4511675"/>
            <a:ext cx="835025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9925" y="1808163"/>
            <a:ext cx="1728788" cy="408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Picture 7" descr="AIS Ico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675" y="3098800"/>
            <a:ext cx="827088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5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263" y="3794125"/>
            <a:ext cx="827087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6" name="Picture 9" descr="MOB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263" y="5248275"/>
            <a:ext cx="831850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7" name="Picture 10" descr="Lifejacket integration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738" y="6076950"/>
            <a:ext cx="831850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75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620713"/>
            <a:ext cx="6707187" cy="863600"/>
          </a:xfrm>
        </p:spPr>
        <p:txBody>
          <a:bodyPr/>
          <a:lstStyle/>
          <a:p>
            <a:pPr eaLnBrk="1" hangingPunct="1"/>
            <a:r>
              <a:rPr lang="en-GB" altLang="en-US" smtClean="0"/>
              <a:t>M100 / M100X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6886575" cy="5257800"/>
          </a:xfrm>
        </p:spPr>
        <p:txBody>
          <a:bodyPr/>
          <a:lstStyle/>
          <a:p>
            <a:pPr marL="0" indent="0" eaLnBrk="1" hangingPunct="1">
              <a:buFontTx/>
              <a:buNone/>
              <a:tabLst>
                <a:tab pos="895350" algn="l"/>
              </a:tabLst>
            </a:pPr>
            <a:r>
              <a:rPr lang="en-GB" altLang="en-US" sz="2800" smtClean="0"/>
              <a:t>Professional Man Over Board device incorporating both AIS and 121.5MHz homing beacon</a:t>
            </a:r>
          </a:p>
          <a:p>
            <a:pPr marL="0" indent="0" eaLnBrk="1" hangingPunct="1">
              <a:lnSpc>
                <a:spcPct val="120000"/>
              </a:lnSpc>
              <a:buFontTx/>
              <a:buNone/>
              <a:tabLst>
                <a:tab pos="895350" algn="l"/>
              </a:tabLst>
            </a:pPr>
            <a:r>
              <a:rPr lang="en-GB" altLang="en-US" sz="3600" smtClean="0">
                <a:solidFill>
                  <a:schemeClr val="bg1"/>
                </a:solidFill>
              </a:rPr>
              <a:t>	12+ hours operational life</a:t>
            </a:r>
          </a:p>
          <a:p>
            <a:pPr marL="0" indent="0" eaLnBrk="1" hangingPunct="1">
              <a:lnSpc>
                <a:spcPct val="120000"/>
              </a:lnSpc>
              <a:buFontTx/>
              <a:buNone/>
              <a:tabLst>
                <a:tab pos="895350" algn="l"/>
              </a:tabLst>
            </a:pPr>
            <a:r>
              <a:rPr lang="en-GB" altLang="en-US" sz="3600" smtClean="0">
                <a:solidFill>
                  <a:schemeClr val="bg1"/>
                </a:solidFill>
              </a:rPr>
              <a:t>	 5 year battery replacement</a:t>
            </a:r>
          </a:p>
          <a:p>
            <a:pPr marL="0" indent="0" eaLnBrk="1" hangingPunct="1">
              <a:lnSpc>
                <a:spcPct val="120000"/>
              </a:lnSpc>
              <a:buFontTx/>
              <a:buNone/>
              <a:tabLst>
                <a:tab pos="895350" algn="l"/>
              </a:tabLst>
            </a:pPr>
            <a:r>
              <a:rPr lang="en-GB" altLang="en-US" sz="3600" smtClean="0">
                <a:solidFill>
                  <a:schemeClr val="bg1"/>
                </a:solidFill>
              </a:rPr>
              <a:t>        2 year warranty</a:t>
            </a:r>
          </a:p>
          <a:p>
            <a:pPr marL="0" indent="0" eaLnBrk="1" hangingPunct="1">
              <a:lnSpc>
                <a:spcPct val="120000"/>
              </a:lnSpc>
              <a:buFontTx/>
              <a:buNone/>
              <a:tabLst>
                <a:tab pos="895350" algn="l"/>
              </a:tabLst>
            </a:pPr>
            <a:endParaRPr lang="en-GB" altLang="en-US" sz="3600" smtClean="0">
              <a:solidFill>
                <a:schemeClr val="bg1"/>
              </a:solidFill>
            </a:endParaRPr>
          </a:p>
          <a:p>
            <a:pPr marL="0" indent="0" eaLnBrk="1" hangingPunct="1">
              <a:lnSpc>
                <a:spcPct val="120000"/>
              </a:lnSpc>
              <a:buFontTx/>
              <a:buNone/>
              <a:tabLst>
                <a:tab pos="895350" algn="l"/>
              </a:tabLst>
            </a:pPr>
            <a:endParaRPr lang="en-GB" altLang="en-US" sz="3600" smtClean="0">
              <a:solidFill>
                <a:schemeClr val="bg1"/>
              </a:solidFill>
            </a:endParaRPr>
          </a:p>
        </p:txBody>
      </p:sp>
      <p:pic>
        <p:nvPicPr>
          <p:cNvPr id="13316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9925" y="1844675"/>
            <a:ext cx="1728788" cy="414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675" y="3103563"/>
            <a:ext cx="831850" cy="64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8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263" y="3865563"/>
            <a:ext cx="828675" cy="64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9" name="Picture 1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350" y="4581525"/>
            <a:ext cx="825500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M100 Comparison</a:t>
            </a:r>
            <a:endParaRPr lang="en-US" altLang="en-US" smtClean="0"/>
          </a:p>
        </p:txBody>
      </p:sp>
      <p:sp>
        <p:nvSpPr>
          <p:cNvPr id="14339" name="Text Box 107"/>
          <p:cNvSpPr txBox="1">
            <a:spLocks noChangeArrowheads="1"/>
          </p:cNvSpPr>
          <p:nvPr/>
        </p:nvSpPr>
        <p:spPr bwMode="auto">
          <a:xfrm>
            <a:off x="358775" y="6453188"/>
            <a:ext cx="550862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rgbClr val="C1D4DB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rgbClr val="C1D4DB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rgbClr val="C1D4DB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C1D4DB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C1D4DB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C1D4DB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C1D4DB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C1D4DB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C1D4DB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1000"/>
              <a:t>* DSC functionality is subject to regulations of country</a:t>
            </a:r>
            <a:endParaRPr lang="en-US" altLang="en-US" sz="1000"/>
          </a:p>
        </p:txBody>
      </p:sp>
      <p:graphicFrame>
        <p:nvGraphicFramePr>
          <p:cNvPr id="74108" name="Group 380"/>
          <p:cNvGraphicFramePr>
            <a:graphicFrameLocks noGrp="1"/>
          </p:cNvGraphicFramePr>
          <p:nvPr/>
        </p:nvGraphicFramePr>
        <p:xfrm>
          <a:off x="468313" y="1449388"/>
          <a:ext cx="8174037" cy="4854575"/>
        </p:xfrm>
        <a:graphic>
          <a:graphicData uri="http://schemas.openxmlformats.org/drawingml/2006/table">
            <a:tbl>
              <a:tblPr/>
              <a:tblGrid>
                <a:gridCol w="909637"/>
                <a:gridCol w="906463"/>
                <a:gridCol w="908050"/>
                <a:gridCol w="909637"/>
                <a:gridCol w="906463"/>
                <a:gridCol w="909637"/>
                <a:gridCol w="908050"/>
                <a:gridCol w="906463"/>
                <a:gridCol w="909637"/>
              </a:tblGrid>
              <a:tr h="102407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C1D4DB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C1D4DB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C1D4DB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1D4D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C1D4DB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C1D4DB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C1D4DB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1D4DB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1D4D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C1D4DB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C1D4DB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C1D4DB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1D4DB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1D4D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C1D4DB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C1D4DB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C1D4DB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1D4DB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1D4D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C1D4DB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C1D4DB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C1D4DB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1D4DB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1D4D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C1D4DB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C1D4DB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C1D4DB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1D4DB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1D4D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C1D4DB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C1D4DB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C1D4DB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1D4DB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1D4D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C1D4DB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C1D4DB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C1D4DB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1D4DB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1D4D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C1D4DB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C1D4DB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C1D4DB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1D4DB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1D4DB"/>
                    </a:solidFill>
                  </a:tcPr>
                </a:tc>
              </a:tr>
              <a:tr h="54871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C1D4DB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C1D4DB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C1D4DB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Model</a:t>
                      </a: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1D4D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C1D4DB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C1D4DB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C1D4DB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1D4DB"/>
                          </a:solidFill>
                          <a:effectLst/>
                          <a:latin typeface="Arial" charset="0"/>
                        </a:rPr>
                        <a:t>Ocean Signal M100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C1D4DB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C1D4DB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C1D4DB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1D4DB"/>
                          </a:solidFill>
                          <a:effectLst/>
                          <a:latin typeface="Arial" charset="0"/>
                        </a:rPr>
                        <a:t>McMurdo S10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C1D4DB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C1D4DB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C1D4DB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1D4DB"/>
                          </a:solidFill>
                          <a:effectLst/>
                          <a:latin typeface="Arial" charset="0"/>
                        </a:rPr>
                        <a:t>McMurdo S20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C1D4DB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C1D4DB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C1D4DB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1D4DB"/>
                          </a:solidFill>
                          <a:effectLst/>
                          <a:latin typeface="Arial" charset="0"/>
                        </a:rPr>
                        <a:t>Kannad R10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C1D4DB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C1D4DB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C1D4DB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1D4DB"/>
                          </a:solidFill>
                          <a:effectLst/>
                          <a:latin typeface="Arial" charset="0"/>
                        </a:rPr>
                        <a:t>sMRT AU10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C1D4DB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C1D4DB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C1D4DB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1D4DB"/>
                          </a:solidFill>
                          <a:effectLst/>
                          <a:latin typeface="Arial" charset="0"/>
                        </a:rPr>
                        <a:t>sMRT V100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C1D4DB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C1D4DB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C1D4DB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1D4DB"/>
                          </a:solidFill>
                          <a:effectLst/>
                          <a:latin typeface="Arial" charset="0"/>
                        </a:rPr>
                        <a:t>Easy-RESCUE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C1D4DB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C1D4DB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C1D4DB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1D4DB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387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C1D4DB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C1D4DB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C1D4DB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1D4D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C1D4DB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C1D4DB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C1D4DB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1D4DB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C1D4DB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C1D4DB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C1D4DB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1D4DB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C1D4DB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C1D4DB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C1D4DB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1D4DB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C1D4DB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C1D4DB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C1D4DB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1D4DB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C1D4DB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C1D4DB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C1D4DB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1D4DB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C1D4DB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C1D4DB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C1D4DB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1D4DB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C1D4DB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C1D4DB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C1D4DB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1D4DB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C1D4DB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C1D4DB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C1D4DB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1D4DB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645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C1D4DB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C1D4DB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C1D4DB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AIS</a:t>
                      </a: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1D4D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C1D4DB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C1D4DB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C1D4DB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1D4DB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C1D4DB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C1D4DB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C1D4DB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1D4DB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C1D4DB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C1D4DB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C1D4DB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1D4DB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C1D4DB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C1D4DB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C1D4DB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1D4DB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C1D4DB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C1D4DB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C1D4DB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1D4DB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C1D4DB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C1D4DB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C1D4DB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1D4DB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C1D4DB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C1D4DB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C1D4DB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1D4DB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C1D4DB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C1D4DB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C1D4DB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1D4DB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645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C1D4DB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C1D4DB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C1D4DB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121.5 MHz</a:t>
                      </a: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1D4D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C1D4DB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C1D4DB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C1D4DB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1D4DB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C1D4DB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C1D4DB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C1D4DB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1D4DB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C1D4DB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C1D4DB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C1D4DB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1D4DB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C1D4DB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C1D4DB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C1D4DB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1D4DB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C1D4DB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C1D4DB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C1D4DB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1D4DB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C1D4DB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C1D4DB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C1D4DB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1D4DB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C1D4DB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C1D4DB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C1D4DB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1D4DB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C1D4DB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C1D4DB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C1D4DB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1D4DB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71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C1D4DB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C1D4DB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C1D4DB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Auto activation on LJ</a:t>
                      </a: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1D4D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C1D4DB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C1D4DB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C1D4DB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1D4DB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C1D4DB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C1D4DB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C1D4DB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1D4DB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C1D4DB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C1D4DB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C1D4DB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1D4DB"/>
                          </a:solidFill>
                          <a:effectLst/>
                          <a:latin typeface="Arial" charset="0"/>
                        </a:rPr>
                        <a:t>optional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C1D4DB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C1D4DB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C1D4DB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1D4DB"/>
                          </a:solidFill>
                          <a:effectLst/>
                          <a:latin typeface="Arial" charset="0"/>
                        </a:rPr>
                        <a:t>optional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C1D4DB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C1D4DB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C1D4DB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1D4DB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C1D4DB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C1D4DB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C1D4DB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1D4DB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C1D4DB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C1D4DB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C1D4DB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1D4DB"/>
                          </a:solidFill>
                          <a:effectLst/>
                          <a:latin typeface="Arial" charset="0"/>
                        </a:rPr>
                        <a:t>optional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C1D4DB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C1D4DB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C1D4DB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1D4DB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662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C1D4DB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C1D4DB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C1D4DB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Battery Life</a:t>
                      </a: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1D4D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C1D4DB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C1D4DB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C1D4DB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1D4DB"/>
                          </a:solidFill>
                          <a:effectLst/>
                          <a:latin typeface="Arial" charset="0"/>
                        </a:rPr>
                        <a:t>12+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C1D4DB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C1D4DB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C1D4DB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1D4DB"/>
                          </a:solidFill>
                          <a:effectLst/>
                          <a:latin typeface="Arial" charset="0"/>
                        </a:rPr>
                        <a:t>24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C1D4DB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C1D4DB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C1D4DB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1D4DB"/>
                          </a:solidFill>
                          <a:effectLst/>
                          <a:latin typeface="Arial" charset="0"/>
                        </a:rPr>
                        <a:t>24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C1D4DB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C1D4DB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C1D4DB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1D4DB"/>
                          </a:solidFill>
                          <a:effectLst/>
                          <a:latin typeface="Arial" charset="0"/>
                        </a:rPr>
                        <a:t>24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C1D4DB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C1D4DB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C1D4DB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1D4DB"/>
                          </a:solidFill>
                          <a:effectLst/>
                          <a:latin typeface="Arial" charset="0"/>
                        </a:rPr>
                        <a:t>12+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C1D4DB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C1D4DB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C1D4DB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1D4DB"/>
                          </a:solidFill>
                          <a:effectLst/>
                          <a:latin typeface="Arial" charset="0"/>
                        </a:rPr>
                        <a:t>12+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C1D4DB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C1D4DB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C1D4DB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1D4DB"/>
                          </a:solidFill>
                          <a:effectLst/>
                          <a:latin typeface="Arial" charset="0"/>
                        </a:rPr>
                        <a:t>96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C1D4DB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C1D4DB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C1D4DB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1D4DB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645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C1D4DB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C1D4DB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C1D4DB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Weight (g)</a:t>
                      </a: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1D4D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C1D4DB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C1D4DB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C1D4DB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1D4DB"/>
                          </a:solidFill>
                          <a:effectLst/>
                          <a:latin typeface="Arial" charset="0"/>
                        </a:rPr>
                        <a:t>90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C1D4DB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C1D4DB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C1D4DB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1D4DB"/>
                          </a:solidFill>
                          <a:effectLst/>
                          <a:latin typeface="Arial" charset="0"/>
                        </a:rPr>
                        <a:t>186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C1D4DB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C1D4DB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C1D4DB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1D4DB"/>
                          </a:solidFill>
                          <a:effectLst/>
                          <a:latin typeface="Arial" charset="0"/>
                        </a:rPr>
                        <a:t>120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C1D4DB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C1D4DB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C1D4DB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1D4DB"/>
                          </a:solidFill>
                          <a:effectLst/>
                          <a:latin typeface="Arial" charset="0"/>
                        </a:rPr>
                        <a:t>120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C1D4DB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C1D4DB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C1D4DB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1D4DB"/>
                          </a:solidFill>
                          <a:effectLst/>
                          <a:latin typeface="Arial" charset="0"/>
                        </a:rPr>
                        <a:t>250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C1D4DB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C1D4DB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C1D4DB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1D4DB"/>
                          </a:solidFill>
                          <a:effectLst/>
                          <a:latin typeface="Arial" charset="0"/>
                        </a:rPr>
                        <a:t>168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C1D4DB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C1D4DB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C1D4DB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1D4DB"/>
                          </a:solidFill>
                          <a:effectLst/>
                          <a:latin typeface="Arial" charset="0"/>
                        </a:rPr>
                        <a:t>210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C1D4DB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C1D4DB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C1D4DB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1D4DB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677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C1D4DB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C1D4DB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C1D4DB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Dimensions</a:t>
                      </a: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1D4D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C1D4DB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C1D4DB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C1D4DB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1D4DB"/>
                          </a:solidFill>
                          <a:effectLst/>
                          <a:latin typeface="Arial" charset="0"/>
                        </a:rPr>
                        <a:t>132x53x28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C1D4DB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C1D4DB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C1D4DB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1D4DB"/>
                          </a:solidFill>
                          <a:effectLst/>
                          <a:latin typeface="Arial" charset="0"/>
                        </a:rPr>
                        <a:t>199x51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C1D4DB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C1D4DB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C1D4DB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1D4DB"/>
                          </a:solidFill>
                          <a:effectLst/>
                          <a:latin typeface="Arial" charset="0"/>
                        </a:rPr>
                        <a:t>27x67x124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C1D4DB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C1D4DB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C1D4DB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1D4DB"/>
                          </a:solidFill>
                          <a:effectLst/>
                          <a:latin typeface="Arial" charset="0"/>
                        </a:rPr>
                        <a:t>27x67x124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C1D4DB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C1D4DB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C1D4DB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1D4DB"/>
                          </a:solidFill>
                          <a:effectLst/>
                          <a:latin typeface="Arial" charset="0"/>
                        </a:rPr>
                        <a:t>80x95x35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C1D4DB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C1D4DB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C1D4DB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1D4DB"/>
                          </a:solidFill>
                          <a:effectLst/>
                          <a:latin typeface="Arial" charset="0"/>
                        </a:rPr>
                        <a:t>51x137x21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C1D4DB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C1D4DB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C1D4DB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1D4DB"/>
                          </a:solidFill>
                          <a:effectLst/>
                          <a:latin typeface="Arial" charset="0"/>
                        </a:rPr>
                        <a:t>125x68x30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1D4DB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C1D4DB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C1D4DB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C1D4DB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1D4DB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645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C1D4DB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C1D4DB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C1D4DB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1D4D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C1D4DB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C1D4DB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C1D4DB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1D4DB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C1D4DB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C1D4DB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C1D4DB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1D4DB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C1D4DB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C1D4DB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C1D4DB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1D4DB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C1D4DB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C1D4DB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C1D4DB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1D4DB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C1D4DB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C1D4DB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C1D4DB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1D4DB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C1D4DB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C1D4DB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C1D4DB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1D4DB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C1D4DB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C1D4DB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C1D4DB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1D4DB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C1D4DB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C1D4DB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C1D4DB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C1D4DB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1D4DB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4452" name="Picture 338" descr="sMRT V1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9350" y="1557338"/>
            <a:ext cx="322263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453" name="Picture 34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275" y="1658938"/>
            <a:ext cx="279400" cy="696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454" name="WordArt 137"/>
          <p:cNvSpPr>
            <a:spLocks noChangeArrowheads="1" noChangeShapeType="1" noTextEdit="1"/>
          </p:cNvSpPr>
          <p:nvPr/>
        </p:nvSpPr>
        <p:spPr bwMode="auto">
          <a:xfrm>
            <a:off x="1692275" y="3824288"/>
            <a:ext cx="250825" cy="215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GB" sz="3600" kern="1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Wingdings"/>
              </a:rPr>
              <a:t>ü</a:t>
            </a:r>
          </a:p>
        </p:txBody>
      </p:sp>
      <p:sp>
        <p:nvSpPr>
          <p:cNvPr id="14455" name="WordArt 135"/>
          <p:cNvSpPr>
            <a:spLocks noChangeArrowheads="1" noChangeShapeType="1" noTextEdit="1"/>
          </p:cNvSpPr>
          <p:nvPr/>
        </p:nvSpPr>
        <p:spPr bwMode="auto">
          <a:xfrm>
            <a:off x="7200900" y="3824288"/>
            <a:ext cx="177800" cy="1793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GB" sz="3600" kern="10">
                <a:ln w="19050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Wingdings"/>
              </a:rPr>
              <a:t></a:t>
            </a:r>
          </a:p>
        </p:txBody>
      </p:sp>
      <p:sp>
        <p:nvSpPr>
          <p:cNvPr id="14456" name="WordArt 343"/>
          <p:cNvSpPr>
            <a:spLocks noChangeArrowheads="1" noChangeShapeType="1" noTextEdit="1"/>
          </p:cNvSpPr>
          <p:nvPr/>
        </p:nvSpPr>
        <p:spPr bwMode="auto">
          <a:xfrm>
            <a:off x="1692275" y="3392488"/>
            <a:ext cx="250825" cy="215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GB" sz="3600" kern="1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Wingdings"/>
              </a:rPr>
              <a:t>ü</a:t>
            </a:r>
          </a:p>
        </p:txBody>
      </p:sp>
      <p:sp>
        <p:nvSpPr>
          <p:cNvPr id="14457" name="WordArt 344"/>
          <p:cNvSpPr>
            <a:spLocks noChangeArrowheads="1" noChangeShapeType="1" noTextEdit="1"/>
          </p:cNvSpPr>
          <p:nvPr/>
        </p:nvSpPr>
        <p:spPr bwMode="auto">
          <a:xfrm>
            <a:off x="5364163" y="3789363"/>
            <a:ext cx="249237" cy="2143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GB" sz="3600" kern="1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Wingdings"/>
              </a:rPr>
              <a:t>ü</a:t>
            </a:r>
          </a:p>
        </p:txBody>
      </p:sp>
      <p:sp>
        <p:nvSpPr>
          <p:cNvPr id="14458" name="WordArt 345"/>
          <p:cNvSpPr>
            <a:spLocks noChangeArrowheads="1" noChangeShapeType="1" noTextEdit="1"/>
          </p:cNvSpPr>
          <p:nvPr/>
        </p:nvSpPr>
        <p:spPr bwMode="auto">
          <a:xfrm>
            <a:off x="1727200" y="4329113"/>
            <a:ext cx="250825" cy="215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GB" sz="3600" kern="1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Wingdings"/>
              </a:rPr>
              <a:t>ü</a:t>
            </a:r>
          </a:p>
        </p:txBody>
      </p:sp>
      <p:sp>
        <p:nvSpPr>
          <p:cNvPr id="14459" name="WordArt 347"/>
          <p:cNvSpPr>
            <a:spLocks noChangeArrowheads="1" noChangeShapeType="1" noTextEdit="1"/>
          </p:cNvSpPr>
          <p:nvPr/>
        </p:nvSpPr>
        <p:spPr bwMode="auto">
          <a:xfrm>
            <a:off x="1692275" y="3392488"/>
            <a:ext cx="250825" cy="215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GB" sz="3600" kern="1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Wingdings"/>
              </a:rPr>
              <a:t>ü</a:t>
            </a:r>
          </a:p>
        </p:txBody>
      </p:sp>
      <p:sp>
        <p:nvSpPr>
          <p:cNvPr id="14460" name="WordArt 350"/>
          <p:cNvSpPr>
            <a:spLocks noChangeArrowheads="1" noChangeShapeType="1" noTextEdit="1"/>
          </p:cNvSpPr>
          <p:nvPr/>
        </p:nvSpPr>
        <p:spPr bwMode="auto">
          <a:xfrm>
            <a:off x="1692275" y="3392488"/>
            <a:ext cx="250825" cy="215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GB" sz="3600" kern="1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Wingdings"/>
              </a:rPr>
              <a:t>ü</a:t>
            </a:r>
          </a:p>
        </p:txBody>
      </p:sp>
      <p:sp>
        <p:nvSpPr>
          <p:cNvPr id="14461" name="WordArt 351"/>
          <p:cNvSpPr>
            <a:spLocks noChangeArrowheads="1" noChangeShapeType="1" noTextEdit="1"/>
          </p:cNvSpPr>
          <p:nvPr/>
        </p:nvSpPr>
        <p:spPr bwMode="auto">
          <a:xfrm>
            <a:off x="2592388" y="3392488"/>
            <a:ext cx="250825" cy="215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GB" sz="3600" kern="1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Wingdings"/>
              </a:rPr>
              <a:t>ü</a:t>
            </a:r>
          </a:p>
        </p:txBody>
      </p:sp>
      <p:sp>
        <p:nvSpPr>
          <p:cNvPr id="14462" name="WordArt 352"/>
          <p:cNvSpPr>
            <a:spLocks noChangeArrowheads="1" noChangeShapeType="1" noTextEdit="1"/>
          </p:cNvSpPr>
          <p:nvPr/>
        </p:nvSpPr>
        <p:spPr bwMode="auto">
          <a:xfrm>
            <a:off x="3563938" y="3392488"/>
            <a:ext cx="250825" cy="215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GB" sz="3600" kern="1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Wingdings"/>
              </a:rPr>
              <a:t>ü</a:t>
            </a:r>
          </a:p>
        </p:txBody>
      </p:sp>
      <p:sp>
        <p:nvSpPr>
          <p:cNvPr id="14463" name="WordArt 353"/>
          <p:cNvSpPr>
            <a:spLocks noChangeArrowheads="1" noChangeShapeType="1" noTextEdit="1"/>
          </p:cNvSpPr>
          <p:nvPr/>
        </p:nvSpPr>
        <p:spPr bwMode="auto">
          <a:xfrm>
            <a:off x="4500563" y="3392488"/>
            <a:ext cx="250825" cy="215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GB" sz="3600" kern="1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Wingdings"/>
              </a:rPr>
              <a:t>ü</a:t>
            </a:r>
          </a:p>
        </p:txBody>
      </p:sp>
      <p:sp>
        <p:nvSpPr>
          <p:cNvPr id="14464" name="WordArt 354"/>
          <p:cNvSpPr>
            <a:spLocks noChangeArrowheads="1" noChangeShapeType="1" noTextEdit="1"/>
          </p:cNvSpPr>
          <p:nvPr/>
        </p:nvSpPr>
        <p:spPr bwMode="auto">
          <a:xfrm>
            <a:off x="5364163" y="3392488"/>
            <a:ext cx="250825" cy="215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GB" sz="3600" kern="1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Wingdings"/>
              </a:rPr>
              <a:t>ü</a:t>
            </a:r>
          </a:p>
        </p:txBody>
      </p:sp>
      <p:sp>
        <p:nvSpPr>
          <p:cNvPr id="14465" name="WordArt 355"/>
          <p:cNvSpPr>
            <a:spLocks noChangeArrowheads="1" noChangeShapeType="1" noTextEdit="1"/>
          </p:cNvSpPr>
          <p:nvPr/>
        </p:nvSpPr>
        <p:spPr bwMode="auto">
          <a:xfrm>
            <a:off x="7164388" y="3392488"/>
            <a:ext cx="250825" cy="215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GB" sz="3600" kern="1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Wingdings"/>
              </a:rPr>
              <a:t>ü</a:t>
            </a:r>
          </a:p>
        </p:txBody>
      </p:sp>
      <p:sp>
        <p:nvSpPr>
          <p:cNvPr id="14466" name="WordArt 357"/>
          <p:cNvSpPr>
            <a:spLocks noChangeArrowheads="1" noChangeShapeType="1" noTextEdit="1"/>
          </p:cNvSpPr>
          <p:nvPr/>
        </p:nvSpPr>
        <p:spPr bwMode="auto">
          <a:xfrm>
            <a:off x="2627313" y="3824288"/>
            <a:ext cx="177800" cy="1793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GB" sz="3600" kern="10">
                <a:ln w="19050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Wingdings"/>
              </a:rPr>
              <a:t></a:t>
            </a:r>
          </a:p>
        </p:txBody>
      </p:sp>
      <p:sp>
        <p:nvSpPr>
          <p:cNvPr id="14467" name="WordArt 358"/>
          <p:cNvSpPr>
            <a:spLocks noChangeArrowheads="1" noChangeShapeType="1" noTextEdit="1"/>
          </p:cNvSpPr>
          <p:nvPr/>
        </p:nvSpPr>
        <p:spPr bwMode="auto">
          <a:xfrm>
            <a:off x="3563938" y="3824288"/>
            <a:ext cx="177800" cy="1793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GB" sz="3600" kern="10">
                <a:ln w="19050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Wingdings"/>
              </a:rPr>
              <a:t></a:t>
            </a:r>
          </a:p>
        </p:txBody>
      </p:sp>
      <p:sp>
        <p:nvSpPr>
          <p:cNvPr id="14468" name="WordArt 359"/>
          <p:cNvSpPr>
            <a:spLocks noChangeArrowheads="1" noChangeShapeType="1" noTextEdit="1"/>
          </p:cNvSpPr>
          <p:nvPr/>
        </p:nvSpPr>
        <p:spPr bwMode="auto">
          <a:xfrm>
            <a:off x="4464050" y="3824288"/>
            <a:ext cx="177800" cy="1793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GB" sz="3600" kern="10">
                <a:ln w="19050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Wingdings"/>
              </a:rPr>
              <a:t></a:t>
            </a:r>
          </a:p>
        </p:txBody>
      </p:sp>
      <p:sp>
        <p:nvSpPr>
          <p:cNvPr id="14469" name="WordArt 364"/>
          <p:cNvSpPr>
            <a:spLocks noChangeArrowheads="1" noChangeShapeType="1" noTextEdit="1"/>
          </p:cNvSpPr>
          <p:nvPr/>
        </p:nvSpPr>
        <p:spPr bwMode="auto">
          <a:xfrm>
            <a:off x="7164388" y="4292600"/>
            <a:ext cx="250825" cy="215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GB" sz="3600" kern="1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Wingdings"/>
              </a:rPr>
              <a:t>ü</a:t>
            </a:r>
          </a:p>
        </p:txBody>
      </p:sp>
      <p:sp>
        <p:nvSpPr>
          <p:cNvPr id="14470" name="WordArt 365"/>
          <p:cNvSpPr>
            <a:spLocks noChangeArrowheads="1" noChangeShapeType="1" noTextEdit="1"/>
          </p:cNvSpPr>
          <p:nvPr/>
        </p:nvSpPr>
        <p:spPr bwMode="auto">
          <a:xfrm>
            <a:off x="2627313" y="4329113"/>
            <a:ext cx="177800" cy="1793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GB" sz="3600" kern="10">
                <a:ln w="19050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Wingdings"/>
              </a:rPr>
              <a:t></a:t>
            </a:r>
          </a:p>
        </p:txBody>
      </p:sp>
      <p:sp>
        <p:nvSpPr>
          <p:cNvPr id="14471" name="WordArt 366"/>
          <p:cNvSpPr>
            <a:spLocks noChangeArrowheads="1" noChangeShapeType="1" noTextEdit="1"/>
          </p:cNvSpPr>
          <p:nvPr/>
        </p:nvSpPr>
        <p:spPr bwMode="auto">
          <a:xfrm>
            <a:off x="3563938" y="4292600"/>
            <a:ext cx="250825" cy="215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GB" sz="3600" kern="1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Wingdings"/>
              </a:rPr>
              <a:t>ü</a:t>
            </a:r>
          </a:p>
        </p:txBody>
      </p:sp>
      <p:sp>
        <p:nvSpPr>
          <p:cNvPr id="14472" name="WordArt 367"/>
          <p:cNvSpPr>
            <a:spLocks noChangeArrowheads="1" noChangeShapeType="1" noTextEdit="1"/>
          </p:cNvSpPr>
          <p:nvPr/>
        </p:nvSpPr>
        <p:spPr bwMode="auto">
          <a:xfrm>
            <a:off x="4427538" y="4292600"/>
            <a:ext cx="250825" cy="215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GB" sz="3600" kern="1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Wingdings"/>
              </a:rPr>
              <a:t>ü</a:t>
            </a:r>
          </a:p>
        </p:txBody>
      </p:sp>
      <p:sp>
        <p:nvSpPr>
          <p:cNvPr id="14473" name="WordArt 368"/>
          <p:cNvSpPr>
            <a:spLocks noChangeArrowheads="1" noChangeShapeType="1" noTextEdit="1"/>
          </p:cNvSpPr>
          <p:nvPr/>
        </p:nvSpPr>
        <p:spPr bwMode="auto">
          <a:xfrm>
            <a:off x="5435600" y="4292600"/>
            <a:ext cx="177800" cy="1793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GB" sz="3600" kern="10">
                <a:ln w="19050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Wingdings"/>
              </a:rPr>
              <a:t></a:t>
            </a:r>
          </a:p>
        </p:txBody>
      </p:sp>
      <p:sp>
        <p:nvSpPr>
          <p:cNvPr id="14474" name="WordArt 369"/>
          <p:cNvSpPr>
            <a:spLocks noChangeArrowheads="1" noChangeShapeType="1" noTextEdit="1"/>
          </p:cNvSpPr>
          <p:nvPr/>
        </p:nvSpPr>
        <p:spPr bwMode="auto">
          <a:xfrm>
            <a:off x="6264275" y="4292600"/>
            <a:ext cx="250825" cy="215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GB" sz="3600" kern="1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Wingdings"/>
              </a:rPr>
              <a:t>ü</a:t>
            </a:r>
          </a:p>
        </p:txBody>
      </p:sp>
      <p:pic>
        <p:nvPicPr>
          <p:cNvPr id="14475" name="Picture 370" descr="easyRESCU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6438" y="1557338"/>
            <a:ext cx="44767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476" name="Picture 371" descr="AU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5250" y="1628775"/>
            <a:ext cx="584200" cy="62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477" name="Picture 372" descr="S2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00" y="1592263"/>
            <a:ext cx="352425" cy="76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478" name="Picture 373" descr="R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2613" y="1592263"/>
            <a:ext cx="2857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479" name="Picture 374" descr="S1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3825" y="1557338"/>
            <a:ext cx="206375" cy="865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480" name="WordArt 376"/>
          <p:cNvSpPr>
            <a:spLocks noChangeArrowheads="1" noChangeShapeType="1" noTextEdit="1"/>
          </p:cNvSpPr>
          <p:nvPr/>
        </p:nvSpPr>
        <p:spPr bwMode="auto">
          <a:xfrm>
            <a:off x="6300788" y="3392488"/>
            <a:ext cx="250825" cy="215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GB" sz="3600" kern="1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Wingdings"/>
              </a:rPr>
              <a:t>ü</a:t>
            </a:r>
          </a:p>
        </p:txBody>
      </p:sp>
      <p:sp>
        <p:nvSpPr>
          <p:cNvPr id="14481" name="Text Box 378"/>
          <p:cNvSpPr txBox="1">
            <a:spLocks noChangeArrowheads="1"/>
          </p:cNvSpPr>
          <p:nvPr/>
        </p:nvSpPr>
        <p:spPr bwMode="auto">
          <a:xfrm>
            <a:off x="8099425" y="6489700"/>
            <a:ext cx="757238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rgbClr val="C1D4DB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rgbClr val="C1D4DB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rgbClr val="C1D4DB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C1D4DB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C1D4DB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C1D4DB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C1D4DB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C1D4DB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C1D4DB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1000">
                <a:solidFill>
                  <a:schemeClr val="tx1"/>
                </a:solidFill>
              </a:rPr>
              <a:t>2014-10</a:t>
            </a:r>
          </a:p>
        </p:txBody>
      </p:sp>
      <p:sp>
        <p:nvSpPr>
          <p:cNvPr id="14482" name="WordArt 135"/>
          <p:cNvSpPr>
            <a:spLocks noChangeArrowheads="1" noChangeShapeType="1" noTextEdit="1"/>
          </p:cNvSpPr>
          <p:nvPr/>
        </p:nvSpPr>
        <p:spPr bwMode="auto">
          <a:xfrm>
            <a:off x="6300788" y="3824288"/>
            <a:ext cx="177800" cy="1793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GB" sz="3600" kern="10">
                <a:ln w="19050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Wingdings"/>
              </a:rPr>
              <a:t>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728663"/>
            <a:ext cx="8229600" cy="5397500"/>
          </a:xfrm>
        </p:spPr>
        <p:txBody>
          <a:bodyPr/>
          <a:lstStyle/>
          <a:p>
            <a:pPr marL="0" indent="0" eaLnBrk="1" hangingPunct="1">
              <a:buFontTx/>
              <a:buNone/>
              <a:defRPr/>
            </a:pPr>
            <a:r>
              <a:rPr lang="en-GB" altLang="en-US" sz="4800" b="1" dirty="0" smtClean="0">
                <a:solidFill>
                  <a:srgbClr val="FDBB31"/>
                </a:solidFill>
              </a:rPr>
              <a:t>M100 / M100X</a:t>
            </a:r>
          </a:p>
          <a:p>
            <a:pPr marL="0" indent="0" algn="ctr" eaLnBrk="1" hangingPunct="1">
              <a:buFontTx/>
              <a:buNone/>
              <a:defRPr/>
            </a:pPr>
            <a:endParaRPr lang="en-GB" altLang="en-US" sz="2000" b="1" dirty="0" smtClean="0"/>
          </a:p>
          <a:p>
            <a:pPr eaLnBrk="1" hangingPunct="1">
              <a:defRPr/>
            </a:pPr>
            <a:r>
              <a:rPr lang="en-GB" altLang="en-US" sz="2800" b="1" dirty="0" smtClean="0"/>
              <a:t>Transmits on AIS</a:t>
            </a:r>
          </a:p>
          <a:p>
            <a:pPr eaLnBrk="1" hangingPunct="1">
              <a:defRPr/>
            </a:pPr>
            <a:r>
              <a:rPr lang="en-GB" altLang="en-US" sz="2800" b="1" dirty="0" smtClean="0"/>
              <a:t>Transmits 121.5MHz</a:t>
            </a:r>
          </a:p>
          <a:p>
            <a:pPr eaLnBrk="1" hangingPunct="1">
              <a:defRPr/>
            </a:pPr>
            <a:r>
              <a:rPr lang="en-GB" altLang="en-US" sz="2800" b="1" dirty="0" smtClean="0"/>
              <a:t>Compact design</a:t>
            </a:r>
          </a:p>
          <a:p>
            <a:pPr eaLnBrk="1" hangingPunct="1">
              <a:defRPr/>
            </a:pPr>
            <a:r>
              <a:rPr lang="en-GB" altLang="en-US" sz="2800" b="1" dirty="0" smtClean="0"/>
              <a:t>Integral antenna design</a:t>
            </a:r>
          </a:p>
          <a:p>
            <a:pPr eaLnBrk="1" hangingPunct="1">
              <a:defRPr/>
            </a:pPr>
            <a:r>
              <a:rPr lang="en-GB" altLang="en-US" sz="2800" b="1" dirty="0" smtClean="0"/>
              <a:t>5 year battery replacement</a:t>
            </a:r>
          </a:p>
          <a:p>
            <a:pPr eaLnBrk="1" hangingPunct="1">
              <a:defRPr/>
            </a:pPr>
            <a:r>
              <a:rPr lang="en-GB" altLang="en-US" sz="2800" b="1" dirty="0" smtClean="0"/>
              <a:t>2 year warranty</a:t>
            </a:r>
          </a:p>
          <a:p>
            <a:pPr eaLnBrk="1" hangingPunct="1">
              <a:defRPr/>
            </a:pPr>
            <a:r>
              <a:rPr lang="en-GB" altLang="en-US" sz="2800" b="1" dirty="0" smtClean="0"/>
              <a:t>Annual inspection at certified service centres</a:t>
            </a:r>
          </a:p>
          <a:p>
            <a:pPr eaLnBrk="1" hangingPunct="1">
              <a:defRPr/>
            </a:pPr>
            <a:r>
              <a:rPr lang="en-GB" altLang="en-US" sz="2800" b="1" dirty="0" smtClean="0"/>
              <a:t>Intrinsically safe &amp; helicopter transfer versions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75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620713"/>
            <a:ext cx="6707187" cy="863600"/>
          </a:xfrm>
        </p:spPr>
        <p:txBody>
          <a:bodyPr/>
          <a:lstStyle/>
          <a:p>
            <a:pPr eaLnBrk="1" hangingPunct="1"/>
            <a:r>
              <a:rPr lang="en-GB" altLang="en-US" smtClean="0"/>
              <a:t>M100 / M100X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6275388" cy="4889500"/>
          </a:xfrm>
        </p:spPr>
        <p:txBody>
          <a:bodyPr/>
          <a:lstStyle/>
          <a:p>
            <a:pPr marL="0" indent="0" eaLnBrk="1" hangingPunct="1">
              <a:buFontTx/>
              <a:buNone/>
              <a:tabLst>
                <a:tab pos="895350" algn="l"/>
              </a:tabLst>
            </a:pPr>
            <a:r>
              <a:rPr lang="en-GB" altLang="en-US" sz="2400" smtClean="0"/>
              <a:t>Professional Man Over Board device incorporating both AIS and 121.5MHz  homing beacon</a:t>
            </a:r>
          </a:p>
          <a:p>
            <a:pPr marL="0" indent="0" eaLnBrk="1" hangingPunct="1">
              <a:buFontTx/>
              <a:buNone/>
              <a:tabLst>
                <a:tab pos="895350" algn="l"/>
              </a:tabLst>
            </a:pPr>
            <a:endParaRPr lang="en-GB" altLang="en-US" sz="2400" baseline="30000" smtClean="0">
              <a:solidFill>
                <a:schemeClr val="bg1"/>
              </a:solidFill>
            </a:endParaRPr>
          </a:p>
          <a:p>
            <a:pPr marL="0" indent="0" eaLnBrk="1" hangingPunct="1">
              <a:lnSpc>
                <a:spcPct val="120000"/>
              </a:lnSpc>
              <a:buFontTx/>
              <a:buNone/>
              <a:tabLst>
                <a:tab pos="895350" algn="l"/>
              </a:tabLst>
            </a:pPr>
            <a:r>
              <a:rPr lang="en-GB" altLang="en-US" smtClean="0">
                <a:solidFill>
                  <a:schemeClr val="bg1"/>
                </a:solidFill>
              </a:rPr>
              <a:t>	AIS</a:t>
            </a:r>
          </a:p>
        </p:txBody>
      </p:sp>
      <p:pic>
        <p:nvPicPr>
          <p:cNvPr id="410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5463" y="1592263"/>
            <a:ext cx="1873250" cy="464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7" descr="AIS Ico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788" y="3068638"/>
            <a:ext cx="827087" cy="64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75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620713"/>
            <a:ext cx="6707187" cy="863600"/>
          </a:xfrm>
        </p:spPr>
        <p:txBody>
          <a:bodyPr/>
          <a:lstStyle/>
          <a:p>
            <a:pPr eaLnBrk="1" hangingPunct="1"/>
            <a:r>
              <a:rPr lang="en-GB" altLang="en-US" smtClean="0"/>
              <a:t>M100 / M100X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42988" y="1600200"/>
            <a:ext cx="7777162" cy="4960938"/>
          </a:xfrm>
        </p:spPr>
        <p:txBody>
          <a:bodyPr/>
          <a:lstStyle/>
          <a:p>
            <a:pPr marL="0" indent="0" eaLnBrk="1" hangingPunct="1">
              <a:tabLst>
                <a:tab pos="895350" algn="l"/>
              </a:tabLst>
            </a:pPr>
            <a:r>
              <a:rPr lang="en-GB" altLang="en-US" sz="2800" smtClean="0">
                <a:solidFill>
                  <a:schemeClr val="bg1"/>
                </a:solidFill>
              </a:rPr>
              <a:t> Automatic Identification System</a:t>
            </a:r>
          </a:p>
          <a:p>
            <a:pPr marL="1252538" lvl="1" indent="-350838" eaLnBrk="1" hangingPunct="1">
              <a:lnSpc>
                <a:spcPct val="120000"/>
              </a:lnSpc>
              <a:tabLst>
                <a:tab pos="895350" algn="l"/>
              </a:tabLst>
            </a:pPr>
            <a:r>
              <a:rPr lang="en-GB" altLang="en-US" smtClean="0">
                <a:solidFill>
                  <a:schemeClr val="bg1"/>
                </a:solidFill>
              </a:rPr>
              <a:t>Plots the position of the MOB on your AIS connected plotter</a:t>
            </a:r>
          </a:p>
          <a:p>
            <a:pPr marL="1252538" lvl="1" indent="-350838" eaLnBrk="1" hangingPunct="1">
              <a:lnSpc>
                <a:spcPct val="120000"/>
              </a:lnSpc>
              <a:tabLst>
                <a:tab pos="895350" algn="l"/>
              </a:tabLst>
            </a:pPr>
            <a:r>
              <a:rPr lang="en-GB" altLang="en-US" smtClean="0">
                <a:solidFill>
                  <a:schemeClr val="bg1"/>
                </a:solidFill>
              </a:rPr>
              <a:t>Shows        symbol*</a:t>
            </a:r>
          </a:p>
          <a:p>
            <a:pPr marL="1252538" lvl="1" indent="-350838" eaLnBrk="1" hangingPunct="1">
              <a:lnSpc>
                <a:spcPct val="120000"/>
              </a:lnSpc>
              <a:tabLst>
                <a:tab pos="895350" algn="l"/>
              </a:tabLst>
            </a:pPr>
            <a:r>
              <a:rPr lang="en-GB" altLang="en-US" smtClean="0">
                <a:solidFill>
                  <a:schemeClr val="bg1"/>
                </a:solidFill>
              </a:rPr>
              <a:t>And Distance and Bearing to person*</a:t>
            </a:r>
          </a:p>
          <a:p>
            <a:pPr marL="1252538" lvl="1" indent="-350838" eaLnBrk="1" hangingPunct="1">
              <a:lnSpc>
                <a:spcPct val="120000"/>
              </a:lnSpc>
              <a:tabLst>
                <a:tab pos="895350" algn="l"/>
              </a:tabLst>
            </a:pPr>
            <a:r>
              <a:rPr lang="en-GB" altLang="en-US" smtClean="0">
                <a:solidFill>
                  <a:schemeClr val="bg1"/>
                </a:solidFill>
              </a:rPr>
              <a:t>Integrated 66 channel GPS</a:t>
            </a:r>
          </a:p>
          <a:p>
            <a:pPr marL="1252538" lvl="1" indent="-350838" eaLnBrk="1" hangingPunct="1">
              <a:lnSpc>
                <a:spcPct val="120000"/>
              </a:lnSpc>
              <a:tabLst>
                <a:tab pos="895350" algn="l"/>
              </a:tabLst>
            </a:pPr>
            <a:r>
              <a:rPr lang="en-GB" altLang="en-US" smtClean="0">
                <a:solidFill>
                  <a:schemeClr val="bg1"/>
                </a:solidFill>
              </a:rPr>
              <a:t>Displays ‘MOB ACTIVE’ message*</a:t>
            </a:r>
            <a:endParaRPr lang="en-GB" altLang="en-US" sz="2400" smtClean="0">
              <a:solidFill>
                <a:schemeClr val="bg1"/>
              </a:solidFill>
            </a:endParaRPr>
          </a:p>
        </p:txBody>
      </p:sp>
      <p:pic>
        <p:nvPicPr>
          <p:cNvPr id="5124" name="Picture 6" descr="AIS Ic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52550"/>
            <a:ext cx="1323975" cy="1030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125" name="Group 13"/>
          <p:cNvGrpSpPr>
            <a:grpSpLocks/>
          </p:cNvGrpSpPr>
          <p:nvPr/>
        </p:nvGrpSpPr>
        <p:grpSpPr bwMode="auto">
          <a:xfrm>
            <a:off x="3600450" y="3321050"/>
            <a:ext cx="503238" cy="504825"/>
            <a:chOff x="2041" y="2523"/>
            <a:chExt cx="1111" cy="1134"/>
          </a:xfrm>
        </p:grpSpPr>
        <p:sp>
          <p:nvSpPr>
            <p:cNvPr id="5127" name="Oval 7"/>
            <p:cNvSpPr>
              <a:spLocks noChangeArrowheads="1"/>
            </p:cNvSpPr>
            <p:nvPr/>
          </p:nvSpPr>
          <p:spPr bwMode="auto">
            <a:xfrm>
              <a:off x="2041" y="2523"/>
              <a:ext cx="1111" cy="1134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rgbClr val="C1D4DB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rgbClr val="C1D4DB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rgbClr val="C1D4DB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C1D4DB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rgbClr val="C1D4DB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C1D4DB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C1D4DB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C1D4DB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C1D4DB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5128" name="Line 10"/>
            <p:cNvSpPr>
              <a:spLocks noChangeShapeType="1"/>
            </p:cNvSpPr>
            <p:nvPr/>
          </p:nvSpPr>
          <p:spPr bwMode="auto">
            <a:xfrm flipV="1">
              <a:off x="2200" y="2704"/>
              <a:ext cx="793" cy="794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29" name="Line 12"/>
            <p:cNvSpPr>
              <a:spLocks noChangeShapeType="1"/>
            </p:cNvSpPr>
            <p:nvPr/>
          </p:nvSpPr>
          <p:spPr bwMode="auto">
            <a:xfrm>
              <a:off x="2200" y="2682"/>
              <a:ext cx="793" cy="793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5126" name="Text Box 14"/>
          <p:cNvSpPr txBox="1">
            <a:spLocks noChangeArrowheads="1"/>
          </p:cNvSpPr>
          <p:nvPr/>
        </p:nvSpPr>
        <p:spPr bwMode="auto">
          <a:xfrm>
            <a:off x="0" y="6308725"/>
            <a:ext cx="91440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rgbClr val="C1D4DB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rgbClr val="C1D4DB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rgbClr val="C1D4DB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C1D4DB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C1D4DB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C1D4DB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C1D4DB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C1D4DB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C1D4DB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1600" baseline="30000">
                <a:solidFill>
                  <a:schemeClr val="tx1"/>
                </a:solidFill>
              </a:rPr>
              <a:t>*</a:t>
            </a:r>
            <a:r>
              <a:rPr lang="en-GB" altLang="en-US" sz="1600">
                <a:solidFill>
                  <a:schemeClr val="tx1"/>
                </a:solidFill>
              </a:rPr>
              <a:t>On compatible plotters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75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620713"/>
            <a:ext cx="6707187" cy="863600"/>
          </a:xfrm>
        </p:spPr>
        <p:txBody>
          <a:bodyPr/>
          <a:lstStyle/>
          <a:p>
            <a:pPr eaLnBrk="1" hangingPunct="1"/>
            <a:r>
              <a:rPr lang="en-GB" altLang="en-US" smtClean="0"/>
              <a:t>M100 / M100X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6778625" cy="5257800"/>
          </a:xfrm>
        </p:spPr>
        <p:txBody>
          <a:bodyPr/>
          <a:lstStyle/>
          <a:p>
            <a:pPr marL="0" indent="0" eaLnBrk="1" hangingPunct="1">
              <a:buFontTx/>
              <a:buNone/>
              <a:tabLst>
                <a:tab pos="895350" algn="l"/>
              </a:tabLst>
            </a:pPr>
            <a:r>
              <a:rPr lang="en-GB" altLang="en-US" sz="2800" smtClean="0"/>
              <a:t>Professional Man Over Board device incorporating both AIS and 121.5MHz homing beacon</a:t>
            </a:r>
          </a:p>
          <a:p>
            <a:pPr marL="0" indent="0" eaLnBrk="1" hangingPunct="1">
              <a:buFontTx/>
              <a:buNone/>
              <a:tabLst>
                <a:tab pos="895350" algn="l"/>
              </a:tabLst>
            </a:pPr>
            <a:endParaRPr lang="en-GB" altLang="en-US" sz="2800" baseline="30000" smtClean="0">
              <a:solidFill>
                <a:schemeClr val="bg1"/>
              </a:solidFill>
            </a:endParaRPr>
          </a:p>
          <a:p>
            <a:pPr marL="0" indent="0" eaLnBrk="1" hangingPunct="1">
              <a:lnSpc>
                <a:spcPct val="120000"/>
              </a:lnSpc>
              <a:buFontTx/>
              <a:buNone/>
              <a:tabLst>
                <a:tab pos="895350" algn="l"/>
              </a:tabLst>
            </a:pPr>
            <a:r>
              <a:rPr lang="en-GB" altLang="en-US" sz="3600" smtClean="0">
                <a:solidFill>
                  <a:schemeClr val="bg1"/>
                </a:solidFill>
              </a:rPr>
              <a:t>	AIS</a:t>
            </a:r>
          </a:p>
          <a:p>
            <a:pPr marL="0" indent="0" eaLnBrk="1" hangingPunct="1">
              <a:lnSpc>
                <a:spcPct val="120000"/>
              </a:lnSpc>
              <a:buFontTx/>
              <a:buNone/>
              <a:tabLst>
                <a:tab pos="895350" algn="l"/>
              </a:tabLst>
            </a:pPr>
            <a:r>
              <a:rPr lang="en-GB" altLang="en-US" sz="3600" smtClean="0">
                <a:solidFill>
                  <a:schemeClr val="bg1"/>
                </a:solidFill>
              </a:rPr>
              <a:t>	121.5 MHz</a:t>
            </a:r>
          </a:p>
          <a:p>
            <a:pPr marL="0" indent="0" eaLnBrk="1" hangingPunct="1">
              <a:lnSpc>
                <a:spcPct val="120000"/>
              </a:lnSpc>
              <a:buFontTx/>
              <a:buNone/>
              <a:tabLst>
                <a:tab pos="895350" algn="l"/>
              </a:tabLst>
            </a:pPr>
            <a:endParaRPr lang="en-GB" altLang="en-US" sz="3600" smtClean="0">
              <a:solidFill>
                <a:schemeClr val="bg1"/>
              </a:solidFill>
            </a:endParaRPr>
          </a:p>
        </p:txBody>
      </p:sp>
      <p:pic>
        <p:nvPicPr>
          <p:cNvPr id="6148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9925" y="1958975"/>
            <a:ext cx="1728788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7" descr="AIS Ico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988" y="3411538"/>
            <a:ext cx="827087" cy="64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575" y="4221163"/>
            <a:ext cx="825500" cy="64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75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620713"/>
            <a:ext cx="6707187" cy="863600"/>
          </a:xfrm>
        </p:spPr>
        <p:txBody>
          <a:bodyPr/>
          <a:lstStyle/>
          <a:p>
            <a:pPr eaLnBrk="1" hangingPunct="1"/>
            <a:r>
              <a:rPr lang="en-GB" altLang="en-US" smtClean="0"/>
              <a:t>M100 / M100X</a:t>
            </a:r>
          </a:p>
        </p:txBody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42988" y="1600200"/>
            <a:ext cx="7777162" cy="5257800"/>
          </a:xfrm>
        </p:spPr>
        <p:txBody>
          <a:bodyPr/>
          <a:lstStyle/>
          <a:p>
            <a:pPr marL="0" indent="0" eaLnBrk="1" hangingPunct="1">
              <a:tabLst>
                <a:tab pos="895350" algn="l"/>
              </a:tabLst>
              <a:defRPr/>
            </a:pPr>
            <a:r>
              <a:rPr lang="en-GB" altLang="en-US" sz="2800" dirty="0" smtClean="0">
                <a:solidFill>
                  <a:schemeClr val="bg1"/>
                </a:solidFill>
              </a:rPr>
              <a:t> 121.5 MHz</a:t>
            </a:r>
          </a:p>
          <a:p>
            <a:pPr marL="1252538" lvl="1" indent="-350838" eaLnBrk="1" hangingPunct="1">
              <a:tabLst>
                <a:tab pos="895350" algn="l"/>
              </a:tabLst>
              <a:defRPr/>
            </a:pPr>
            <a:r>
              <a:rPr lang="en-GB" altLang="en-US" sz="2400" dirty="0" smtClean="0">
                <a:solidFill>
                  <a:schemeClr val="bg1"/>
                </a:solidFill>
              </a:rPr>
              <a:t>Utilize existing alert / tracking equipment</a:t>
            </a:r>
          </a:p>
          <a:p>
            <a:pPr marL="1252538" lvl="1" indent="-350838" eaLnBrk="1" hangingPunct="1">
              <a:tabLst>
                <a:tab pos="895350" algn="l"/>
              </a:tabLst>
              <a:defRPr/>
            </a:pPr>
            <a:r>
              <a:rPr lang="en-GB" altLang="en-US" sz="2400" dirty="0" smtClean="0">
                <a:solidFill>
                  <a:schemeClr val="bg1"/>
                </a:solidFill>
              </a:rPr>
              <a:t>Vast majority of Search &amp; Rescue Authorities are able to track this frequency</a:t>
            </a:r>
          </a:p>
          <a:p>
            <a:pPr marL="901700" lvl="1" indent="0" eaLnBrk="1" hangingPunct="1">
              <a:buFontTx/>
              <a:buNone/>
              <a:tabLst>
                <a:tab pos="895350" algn="l"/>
              </a:tabLst>
              <a:defRPr/>
            </a:pPr>
            <a:endParaRPr lang="en-GB" altLang="en-US" sz="2400" dirty="0" smtClean="0">
              <a:solidFill>
                <a:schemeClr val="bg1"/>
              </a:solidFill>
            </a:endParaRPr>
          </a:p>
          <a:p>
            <a:pPr marL="1252538" lvl="1" indent="-350838" eaLnBrk="1" hangingPunct="1">
              <a:tabLst>
                <a:tab pos="895350" algn="l"/>
              </a:tabLst>
              <a:defRPr/>
            </a:pPr>
            <a:endParaRPr lang="en-GB" altLang="en-US" sz="2400" dirty="0" smtClean="0">
              <a:solidFill>
                <a:schemeClr val="bg1"/>
              </a:solidFill>
            </a:endParaRPr>
          </a:p>
        </p:txBody>
      </p:sp>
      <p:pic>
        <p:nvPicPr>
          <p:cNvPr id="7172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52550"/>
            <a:ext cx="1323975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75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620713"/>
            <a:ext cx="6707187" cy="863600"/>
          </a:xfrm>
        </p:spPr>
        <p:txBody>
          <a:bodyPr/>
          <a:lstStyle/>
          <a:p>
            <a:pPr eaLnBrk="1" hangingPunct="1"/>
            <a:r>
              <a:rPr lang="en-GB" altLang="en-US" smtClean="0"/>
              <a:t>M100 / M100X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6346825" cy="5257800"/>
          </a:xfrm>
        </p:spPr>
        <p:txBody>
          <a:bodyPr/>
          <a:lstStyle/>
          <a:p>
            <a:pPr marL="0" indent="0" eaLnBrk="1" hangingPunct="1">
              <a:buFontTx/>
              <a:buNone/>
              <a:tabLst>
                <a:tab pos="895350" algn="l"/>
              </a:tabLst>
            </a:pPr>
            <a:r>
              <a:rPr lang="en-GB" altLang="en-US" sz="2800" smtClean="0"/>
              <a:t>Professional Man Over Board device incorporating both AIS and 121.5MHz homing beacon</a:t>
            </a:r>
          </a:p>
          <a:p>
            <a:pPr marL="0" indent="0" eaLnBrk="1" hangingPunct="1">
              <a:lnSpc>
                <a:spcPct val="120000"/>
              </a:lnSpc>
              <a:buFontTx/>
              <a:buNone/>
              <a:tabLst>
                <a:tab pos="895350" algn="l"/>
              </a:tabLst>
            </a:pPr>
            <a:r>
              <a:rPr lang="en-GB" altLang="en-US" sz="3600" smtClean="0">
                <a:solidFill>
                  <a:schemeClr val="bg1"/>
                </a:solidFill>
              </a:rPr>
              <a:t>	AIS</a:t>
            </a:r>
          </a:p>
          <a:p>
            <a:pPr marL="0" indent="0" eaLnBrk="1" hangingPunct="1">
              <a:lnSpc>
                <a:spcPct val="120000"/>
              </a:lnSpc>
              <a:buFontTx/>
              <a:buNone/>
              <a:tabLst>
                <a:tab pos="895350" algn="l"/>
              </a:tabLst>
            </a:pPr>
            <a:r>
              <a:rPr lang="en-GB" altLang="en-US" sz="3600" smtClean="0">
                <a:solidFill>
                  <a:schemeClr val="bg1"/>
                </a:solidFill>
              </a:rPr>
              <a:t>	121.5 MHz</a:t>
            </a:r>
          </a:p>
          <a:p>
            <a:pPr marL="0" indent="0" eaLnBrk="1" hangingPunct="1">
              <a:lnSpc>
                <a:spcPct val="120000"/>
              </a:lnSpc>
              <a:buFontTx/>
              <a:buNone/>
              <a:tabLst>
                <a:tab pos="895350" algn="l"/>
              </a:tabLst>
            </a:pPr>
            <a:r>
              <a:rPr lang="en-GB" altLang="en-US" sz="3600" smtClean="0">
                <a:solidFill>
                  <a:schemeClr val="bg1"/>
                </a:solidFill>
              </a:rPr>
              <a:t>	Compact design</a:t>
            </a:r>
          </a:p>
        </p:txBody>
      </p:sp>
      <p:pic>
        <p:nvPicPr>
          <p:cNvPr id="8196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675" y="4618038"/>
            <a:ext cx="835025" cy="64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7875" y="1808163"/>
            <a:ext cx="1620838" cy="408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Picture 7" descr="AIS Ico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675" y="3073400"/>
            <a:ext cx="827088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263" y="3754438"/>
            <a:ext cx="827087" cy="64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75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620713"/>
            <a:ext cx="6707187" cy="863600"/>
          </a:xfrm>
        </p:spPr>
        <p:txBody>
          <a:bodyPr/>
          <a:lstStyle/>
          <a:p>
            <a:pPr eaLnBrk="1" hangingPunct="1"/>
            <a:r>
              <a:rPr lang="en-GB" altLang="en-US" smtClean="0"/>
              <a:t>M100 / M100X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31913" y="1600200"/>
            <a:ext cx="7488237" cy="5068888"/>
          </a:xfrm>
        </p:spPr>
        <p:txBody>
          <a:bodyPr/>
          <a:lstStyle/>
          <a:p>
            <a:pPr marL="0" indent="0" eaLnBrk="1" hangingPunct="1">
              <a:buFontTx/>
              <a:buNone/>
              <a:tabLst>
                <a:tab pos="895350" algn="l"/>
              </a:tabLst>
            </a:pPr>
            <a:r>
              <a:rPr lang="en-GB" altLang="en-US" sz="2800" smtClean="0">
                <a:solidFill>
                  <a:schemeClr val="bg1"/>
                </a:solidFill>
              </a:rPr>
              <a:t>Antenna contained with the body of the devise</a:t>
            </a:r>
          </a:p>
          <a:p>
            <a:pPr marL="1252538" lvl="1" indent="-350838" eaLnBrk="1" hangingPunct="1">
              <a:tabLst>
                <a:tab pos="895350" algn="l"/>
              </a:tabLst>
            </a:pPr>
            <a:r>
              <a:rPr lang="en-GB" altLang="en-US" sz="2400" smtClean="0">
                <a:solidFill>
                  <a:schemeClr val="bg1"/>
                </a:solidFill>
              </a:rPr>
              <a:t>Reduced risk of antenna damage or detachment</a:t>
            </a:r>
          </a:p>
          <a:p>
            <a:pPr marL="1252538" lvl="1" indent="-350838" eaLnBrk="1" hangingPunct="1">
              <a:tabLst>
                <a:tab pos="895350" algn="l"/>
              </a:tabLst>
            </a:pPr>
            <a:r>
              <a:rPr lang="en-GB" altLang="en-US" sz="2400" smtClean="0">
                <a:solidFill>
                  <a:schemeClr val="bg1"/>
                </a:solidFill>
              </a:rPr>
              <a:t>Zero risk of bladder strangulation by the antenna</a:t>
            </a:r>
          </a:p>
          <a:p>
            <a:pPr marL="1252538" lvl="1" indent="-350838" eaLnBrk="1" hangingPunct="1">
              <a:tabLst>
                <a:tab pos="895350" algn="l"/>
              </a:tabLst>
            </a:pPr>
            <a:endParaRPr lang="en-GB" altLang="en-US" sz="2400" smtClean="0">
              <a:solidFill>
                <a:schemeClr val="bg1"/>
              </a:solidFill>
            </a:endParaRPr>
          </a:p>
          <a:p>
            <a:pPr marL="0" indent="0" eaLnBrk="1" hangingPunct="1">
              <a:buFontTx/>
              <a:buNone/>
              <a:tabLst>
                <a:tab pos="895350" algn="l"/>
              </a:tabLst>
            </a:pPr>
            <a:r>
              <a:rPr lang="en-GB" altLang="en-US" sz="2800" smtClean="0">
                <a:solidFill>
                  <a:schemeClr val="bg1"/>
                </a:solidFill>
              </a:rPr>
              <a:t>Antenna Deployed</a:t>
            </a:r>
          </a:p>
          <a:p>
            <a:pPr marL="1252538" lvl="1" indent="-350838" eaLnBrk="1" hangingPunct="1">
              <a:tabLst>
                <a:tab pos="895350" algn="l"/>
              </a:tabLst>
            </a:pPr>
            <a:r>
              <a:rPr lang="en-GB" altLang="en-US" sz="2400" smtClean="0">
                <a:solidFill>
                  <a:schemeClr val="bg1"/>
                </a:solidFill>
              </a:rPr>
              <a:t>Antenna automatically deployed on activation</a:t>
            </a:r>
          </a:p>
          <a:p>
            <a:pPr marL="1252538" lvl="1" indent="-350838" eaLnBrk="1" hangingPunct="1">
              <a:tabLst>
                <a:tab pos="895350" algn="l"/>
              </a:tabLst>
            </a:pPr>
            <a:r>
              <a:rPr lang="en-GB" altLang="en-US" sz="2400" smtClean="0">
                <a:solidFill>
                  <a:schemeClr val="bg1"/>
                </a:solidFill>
              </a:rPr>
              <a:t>100% of antenna above waterline</a:t>
            </a:r>
          </a:p>
          <a:p>
            <a:pPr marL="1252538" lvl="1" indent="-350838" eaLnBrk="1" hangingPunct="1">
              <a:tabLst>
                <a:tab pos="895350" algn="l"/>
              </a:tabLst>
            </a:pPr>
            <a:r>
              <a:rPr lang="en-GB" altLang="en-US" sz="2400" smtClean="0">
                <a:solidFill>
                  <a:schemeClr val="bg1"/>
                </a:solidFill>
              </a:rPr>
              <a:t>Good RF viability at full power</a:t>
            </a:r>
          </a:p>
          <a:p>
            <a:pPr marL="1252538" lvl="1" indent="-350838" eaLnBrk="1" hangingPunct="1">
              <a:tabLst>
                <a:tab pos="895350" algn="l"/>
              </a:tabLst>
            </a:pPr>
            <a:r>
              <a:rPr lang="en-GB" altLang="en-US" sz="2400" smtClean="0">
                <a:solidFill>
                  <a:schemeClr val="bg1"/>
                </a:solidFill>
              </a:rPr>
              <a:t>Reduced power absorption by body or water</a:t>
            </a:r>
          </a:p>
          <a:p>
            <a:pPr marL="1252538" lvl="1" indent="-350838" eaLnBrk="1" hangingPunct="1">
              <a:tabLst>
                <a:tab pos="895350" algn="l"/>
              </a:tabLst>
            </a:pPr>
            <a:endParaRPr lang="en-GB" altLang="en-US" sz="2400" smtClean="0">
              <a:solidFill>
                <a:schemeClr val="bg1"/>
              </a:solidFill>
            </a:endParaRPr>
          </a:p>
          <a:p>
            <a:pPr marL="1252538" lvl="1" indent="-350838" eaLnBrk="1" hangingPunct="1">
              <a:tabLst>
                <a:tab pos="895350" algn="l"/>
              </a:tabLst>
            </a:pPr>
            <a:endParaRPr lang="en-GB" altLang="en-US" sz="2400" smtClean="0">
              <a:solidFill>
                <a:schemeClr val="bg1"/>
              </a:solidFill>
            </a:endParaRPr>
          </a:p>
        </p:txBody>
      </p:sp>
      <p:pic>
        <p:nvPicPr>
          <p:cNvPr id="9220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55725"/>
            <a:ext cx="1331913" cy="1027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75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620713"/>
            <a:ext cx="6707187" cy="863600"/>
          </a:xfrm>
        </p:spPr>
        <p:txBody>
          <a:bodyPr/>
          <a:lstStyle/>
          <a:p>
            <a:pPr eaLnBrk="1" hangingPunct="1"/>
            <a:r>
              <a:rPr lang="en-GB" altLang="en-US" smtClean="0"/>
              <a:t>M100 / M100X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6778625" cy="5257800"/>
          </a:xfrm>
        </p:spPr>
        <p:txBody>
          <a:bodyPr/>
          <a:lstStyle/>
          <a:p>
            <a:pPr marL="0" indent="0" eaLnBrk="1" hangingPunct="1">
              <a:buFontTx/>
              <a:buNone/>
              <a:tabLst>
                <a:tab pos="895350" algn="l"/>
              </a:tabLst>
            </a:pPr>
            <a:r>
              <a:rPr lang="en-GB" altLang="en-US" sz="2800" smtClean="0"/>
              <a:t>Professional Man Over Board device incorporating both AIS and 121.5MHz homing beacon</a:t>
            </a:r>
          </a:p>
          <a:p>
            <a:pPr marL="0" indent="0" eaLnBrk="1" hangingPunct="1">
              <a:lnSpc>
                <a:spcPct val="120000"/>
              </a:lnSpc>
              <a:buFontTx/>
              <a:buNone/>
              <a:tabLst>
                <a:tab pos="895350" algn="l"/>
              </a:tabLst>
            </a:pPr>
            <a:r>
              <a:rPr lang="en-GB" altLang="en-US" sz="3600" smtClean="0">
                <a:solidFill>
                  <a:schemeClr val="bg1"/>
                </a:solidFill>
              </a:rPr>
              <a:t>	AIS</a:t>
            </a:r>
          </a:p>
          <a:p>
            <a:pPr marL="0" indent="0" eaLnBrk="1" hangingPunct="1">
              <a:lnSpc>
                <a:spcPct val="120000"/>
              </a:lnSpc>
              <a:buFontTx/>
              <a:buNone/>
              <a:tabLst>
                <a:tab pos="895350" algn="l"/>
              </a:tabLst>
            </a:pPr>
            <a:r>
              <a:rPr lang="en-GB" altLang="en-US" sz="3600" smtClean="0">
                <a:solidFill>
                  <a:schemeClr val="bg1"/>
                </a:solidFill>
              </a:rPr>
              <a:t>	121.5 MHz</a:t>
            </a:r>
          </a:p>
          <a:p>
            <a:pPr marL="0" indent="0" eaLnBrk="1" hangingPunct="1">
              <a:lnSpc>
                <a:spcPct val="120000"/>
              </a:lnSpc>
              <a:buFontTx/>
              <a:buNone/>
              <a:tabLst>
                <a:tab pos="895350" algn="l"/>
              </a:tabLst>
            </a:pPr>
            <a:r>
              <a:rPr lang="en-GB" altLang="en-US" sz="3600" smtClean="0">
                <a:solidFill>
                  <a:schemeClr val="bg1"/>
                </a:solidFill>
              </a:rPr>
              <a:t>	Compact Design</a:t>
            </a:r>
          </a:p>
          <a:p>
            <a:pPr marL="0" indent="0" eaLnBrk="1" hangingPunct="1">
              <a:lnSpc>
                <a:spcPct val="120000"/>
              </a:lnSpc>
              <a:buFontTx/>
              <a:buNone/>
              <a:tabLst>
                <a:tab pos="895350" algn="l"/>
              </a:tabLst>
            </a:pPr>
            <a:r>
              <a:rPr lang="en-GB" altLang="en-US" sz="3600" smtClean="0">
                <a:solidFill>
                  <a:schemeClr val="bg1"/>
                </a:solidFill>
              </a:rPr>
              <a:t>	Automatic Activation</a:t>
            </a:r>
          </a:p>
          <a:p>
            <a:pPr marL="0" indent="0" eaLnBrk="1" hangingPunct="1">
              <a:lnSpc>
                <a:spcPct val="120000"/>
              </a:lnSpc>
              <a:buFontTx/>
              <a:buNone/>
              <a:tabLst>
                <a:tab pos="895350" algn="l"/>
              </a:tabLst>
            </a:pPr>
            <a:endParaRPr lang="en-GB" altLang="en-US" sz="3600" smtClean="0">
              <a:solidFill>
                <a:schemeClr val="bg1"/>
              </a:solidFill>
            </a:endParaRPr>
          </a:p>
        </p:txBody>
      </p:sp>
      <p:pic>
        <p:nvPicPr>
          <p:cNvPr id="10244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963" y="4554538"/>
            <a:ext cx="835025" cy="64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6438" y="1773238"/>
            <a:ext cx="1692275" cy="411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Picture 7" descr="AIS Ico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675" y="3068638"/>
            <a:ext cx="827088" cy="64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7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263" y="3878263"/>
            <a:ext cx="827087" cy="64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8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50" y="5408613"/>
            <a:ext cx="825500" cy="64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75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620713"/>
            <a:ext cx="6707187" cy="863600"/>
          </a:xfrm>
        </p:spPr>
        <p:txBody>
          <a:bodyPr/>
          <a:lstStyle/>
          <a:p>
            <a:pPr eaLnBrk="1" hangingPunct="1"/>
            <a:r>
              <a:rPr lang="en-GB" altLang="en-US" smtClean="0"/>
              <a:t>M100 / M100X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42988" y="1600200"/>
            <a:ext cx="5508625" cy="5257800"/>
          </a:xfrm>
        </p:spPr>
        <p:txBody>
          <a:bodyPr/>
          <a:lstStyle/>
          <a:p>
            <a:pPr marL="0" indent="0" eaLnBrk="1" hangingPunct="1">
              <a:tabLst>
                <a:tab pos="895350" algn="l"/>
              </a:tabLst>
            </a:pPr>
            <a:r>
              <a:rPr lang="en-GB" altLang="en-US" sz="2800" smtClean="0">
                <a:solidFill>
                  <a:schemeClr val="bg1"/>
                </a:solidFill>
              </a:rPr>
              <a:t> </a:t>
            </a:r>
            <a:r>
              <a:rPr lang="en-GB" altLang="en-US" sz="2400" smtClean="0">
                <a:solidFill>
                  <a:schemeClr val="bg1"/>
                </a:solidFill>
              </a:rPr>
              <a:t>Automatic Activation</a:t>
            </a:r>
          </a:p>
          <a:p>
            <a:pPr marL="1252538" lvl="1" indent="-350838" eaLnBrk="1" hangingPunct="1">
              <a:tabLst>
                <a:tab pos="895350" algn="l"/>
              </a:tabLst>
            </a:pPr>
            <a:r>
              <a:rPr lang="en-GB" altLang="en-US" sz="2000" smtClean="0">
                <a:solidFill>
                  <a:schemeClr val="bg1"/>
                </a:solidFill>
              </a:rPr>
              <a:t>Designed to clip on oral inflation tube</a:t>
            </a:r>
          </a:p>
          <a:p>
            <a:pPr marL="1252538" lvl="1" indent="-350838" eaLnBrk="1" hangingPunct="1">
              <a:tabLst>
                <a:tab pos="895350" algn="l"/>
              </a:tabLst>
            </a:pPr>
            <a:r>
              <a:rPr lang="en-GB" altLang="en-US" sz="2000" smtClean="0">
                <a:solidFill>
                  <a:schemeClr val="bg1"/>
                </a:solidFill>
              </a:rPr>
              <a:t>Simply wrap supplied tape around lifejacket</a:t>
            </a:r>
          </a:p>
          <a:p>
            <a:pPr marL="1252538" lvl="1" indent="-350838" eaLnBrk="1" hangingPunct="1">
              <a:tabLst>
                <a:tab pos="895350" algn="l"/>
              </a:tabLst>
            </a:pPr>
            <a:r>
              <a:rPr lang="en-GB" altLang="en-US" sz="2000" smtClean="0">
                <a:solidFill>
                  <a:schemeClr val="bg1"/>
                </a:solidFill>
              </a:rPr>
              <a:t>May be mounted on left or right hand side inflation tubes</a:t>
            </a:r>
          </a:p>
          <a:p>
            <a:pPr marL="1252538" lvl="1" indent="-350838" eaLnBrk="1" hangingPunct="1">
              <a:tabLst>
                <a:tab pos="895350" algn="l"/>
              </a:tabLst>
            </a:pPr>
            <a:r>
              <a:rPr lang="en-GB" altLang="en-US" sz="2000" smtClean="0">
                <a:solidFill>
                  <a:schemeClr val="bg1"/>
                </a:solidFill>
              </a:rPr>
              <a:t>Automatically activates when lifejacket inflates</a:t>
            </a:r>
          </a:p>
          <a:p>
            <a:pPr marL="1252538" lvl="1" indent="-350838" eaLnBrk="1" hangingPunct="1">
              <a:tabLst>
                <a:tab pos="895350" algn="l"/>
              </a:tabLst>
            </a:pPr>
            <a:r>
              <a:rPr lang="en-GB" altLang="en-US" sz="2000" smtClean="0">
                <a:solidFill>
                  <a:schemeClr val="bg1"/>
                </a:solidFill>
              </a:rPr>
              <a:t>Alternative activation methods available to suit welded bladder life jackets, immersion suits &amp; vac-packed immersion suits</a:t>
            </a:r>
          </a:p>
        </p:txBody>
      </p:sp>
      <p:pic>
        <p:nvPicPr>
          <p:cNvPr id="11268" name="Picture 6" descr="Lifejacket integrati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52550"/>
            <a:ext cx="1331913" cy="1030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5575" y="1936750"/>
            <a:ext cx="2638425" cy="3957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cean Signal">
  <a:themeElements>
    <a:clrScheme name="Ocean Signal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cean Sign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cean Signal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cean Signal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cean Signal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cean Signal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cean Signal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cean Signal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Signal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Signal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Signal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Signal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Signal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Signal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Ocean Signal</Template>
  <TotalTime>2848</TotalTime>
  <Words>393</Words>
  <Application>Microsoft Office PowerPoint</Application>
  <PresentationFormat>On-screen Show (4:3)</PresentationFormat>
  <Paragraphs>137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5" baseType="lpstr">
      <vt:lpstr>Arial</vt:lpstr>
      <vt:lpstr>Ocean Signal</vt:lpstr>
      <vt:lpstr>M100 / M100X</vt:lpstr>
      <vt:lpstr>M100 / M100X</vt:lpstr>
      <vt:lpstr>M100 / M100X</vt:lpstr>
      <vt:lpstr>M100 / M100X</vt:lpstr>
      <vt:lpstr>M100 / M100X</vt:lpstr>
      <vt:lpstr>M100 / M100X</vt:lpstr>
      <vt:lpstr>M100 / M100X</vt:lpstr>
      <vt:lpstr>M100 / M100X</vt:lpstr>
      <vt:lpstr>M100 / M100X</vt:lpstr>
      <vt:lpstr>M100 / M100X</vt:lpstr>
      <vt:lpstr>M100 / M100X</vt:lpstr>
      <vt:lpstr>M100 Comparison</vt:lpstr>
      <vt:lpstr>PowerPoint Presentation</vt:lpstr>
    </vt:vector>
  </TitlesOfParts>
  <Company>Coverise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rescueME PLB1</dc:title>
  <dc:creator>David Sheekey</dc:creator>
  <cp:lastModifiedBy>David</cp:lastModifiedBy>
  <cp:revision>187</cp:revision>
  <dcterms:created xsi:type="dcterms:W3CDTF">2012-10-29T12:16:40Z</dcterms:created>
  <dcterms:modified xsi:type="dcterms:W3CDTF">2016-03-18T09:31:02Z</dcterms:modified>
</cp:coreProperties>
</file>